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A63FA-0C25-4AEE-9DCA-E8ADF6DE6C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AB371-E394-4751-BFDB-1903927B3C3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257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143000"/>
          </a:xfrm>
          <a:solidFill>
            <a:srgbClr val="FF5050"/>
          </a:solidFill>
        </p:spPr>
        <p:txBody>
          <a:bodyPr/>
          <a:lstStyle/>
          <a:p>
            <a:pPr marL="449263" indent="-449263" algn="l" eaLnBrk="1" hangingPunct="1">
              <a:defRPr/>
            </a:pPr>
            <a:r>
              <a:rPr lang="en-US" altLang="zh-TW" sz="3600" smtClean="0"/>
              <a:t>3. e</a:t>
            </a:r>
            <a:r>
              <a:rPr lang="zh-TW" altLang="en-US" sz="3600" smtClean="0"/>
              <a:t>化時代，我們應如何掌握資訊系統的策略規劃？ </a:t>
            </a:r>
          </a:p>
        </p:txBody>
      </p:sp>
      <p:pic>
        <p:nvPicPr>
          <p:cNvPr id="109572" name="Picture 5" descr="j030342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2565400"/>
            <a:ext cx="1631950" cy="1884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A9C55-6450-420D-B559-2A7BF2D9D05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4644008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MANAGEMENT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SYSTEMS</a:t>
            </a:r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2735833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827658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 enquiry and analysis</a:t>
            </a:r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6552183" y="2577331"/>
            <a:ext cx="1908175" cy="27098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 dirty="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 dirty="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TRATEGIC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YSTEMS</a:t>
            </a:r>
          </a:p>
        </p:txBody>
      </p:sp>
      <p:sp>
        <p:nvSpPr>
          <p:cNvPr id="110599" name="Rectangle 6"/>
          <p:cNvSpPr>
            <a:spLocks noChangeArrowheads="1"/>
          </p:cNvSpPr>
          <p:nvPr/>
        </p:nvSpPr>
        <p:spPr bwMode="auto">
          <a:xfrm>
            <a:off x="4644008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600" name="Rectangle 7"/>
          <p:cNvSpPr>
            <a:spLocks noChangeArrowheads="1"/>
          </p:cNvSpPr>
          <p:nvPr/>
        </p:nvSpPr>
        <p:spPr bwMode="auto">
          <a:xfrm>
            <a:off x="2735833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DATA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PROCESSING</a:t>
            </a:r>
          </a:p>
        </p:txBody>
      </p:sp>
      <p:sp>
        <p:nvSpPr>
          <p:cNvPr id="110601" name="Rectangle 8"/>
          <p:cNvSpPr>
            <a:spLocks noChangeArrowheads="1"/>
          </p:cNvSpPr>
          <p:nvPr/>
        </p:nvSpPr>
        <p:spPr bwMode="auto">
          <a:xfrm>
            <a:off x="827658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Transaction and exception processing</a:t>
            </a:r>
          </a:p>
        </p:txBody>
      </p:sp>
      <p:sp>
        <p:nvSpPr>
          <p:cNvPr id="110602" name="Rectangle 9"/>
          <p:cNvSpPr>
            <a:spLocks noChangeArrowheads="1"/>
          </p:cNvSpPr>
          <p:nvPr/>
        </p:nvSpPr>
        <p:spPr bwMode="auto">
          <a:xfrm>
            <a:off x="6552183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Affect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business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strategy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rgbClr val="00CC00"/>
                </a:solidFill>
                <a:ea typeface="標楷體" pitchFamily="65" charset="-120"/>
              </a:rPr>
              <a:t>(competitiveness)</a:t>
            </a:r>
          </a:p>
        </p:txBody>
      </p:sp>
      <p:sp>
        <p:nvSpPr>
          <p:cNvPr id="110603" name="Rectangle 10"/>
          <p:cNvSpPr>
            <a:spLocks noChangeArrowheads="1"/>
          </p:cNvSpPr>
          <p:nvPr/>
        </p:nvSpPr>
        <p:spPr bwMode="auto">
          <a:xfrm>
            <a:off x="4644008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Satisfy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needs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rgbClr val="CCECFF"/>
                </a:solidFill>
                <a:ea typeface="標楷體" pitchFamily="65" charset="-120"/>
              </a:rPr>
              <a:t>(effectiveness)</a:t>
            </a:r>
          </a:p>
        </p:txBody>
      </p:sp>
      <p:sp>
        <p:nvSpPr>
          <p:cNvPr id="110604" name="Rectangle 11"/>
          <p:cNvSpPr>
            <a:spLocks noChangeArrowheads="1"/>
          </p:cNvSpPr>
          <p:nvPr/>
        </p:nvSpPr>
        <p:spPr bwMode="auto">
          <a:xfrm>
            <a:off x="2735833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Automate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basic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processes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chemeClr val="hlink"/>
                </a:solidFill>
                <a:ea typeface="標楷體" pitchFamily="65" charset="-120"/>
              </a:rPr>
              <a:t>(efficiency)</a:t>
            </a:r>
          </a:p>
        </p:txBody>
      </p:sp>
      <p:sp>
        <p:nvSpPr>
          <p:cNvPr id="110605" name="Rectangle 12"/>
          <p:cNvSpPr>
            <a:spLocks noChangeArrowheads="1"/>
          </p:cNvSpPr>
          <p:nvPr/>
        </p:nvSpPr>
        <p:spPr bwMode="auto">
          <a:xfrm>
            <a:off x="827658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606" name="Line 13"/>
          <p:cNvSpPr>
            <a:spLocks noChangeShapeType="1"/>
          </p:cNvSpPr>
          <p:nvPr/>
        </p:nvSpPr>
        <p:spPr bwMode="auto">
          <a:xfrm>
            <a:off x="827658" y="1223193"/>
            <a:ext cx="7632700" cy="1588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7" name="Line 14"/>
          <p:cNvSpPr>
            <a:spLocks noChangeShapeType="1"/>
          </p:cNvSpPr>
          <p:nvPr/>
        </p:nvSpPr>
        <p:spPr bwMode="auto">
          <a:xfrm>
            <a:off x="827658" y="2577331"/>
            <a:ext cx="7632700" cy="1587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8" name="Line 15"/>
          <p:cNvSpPr>
            <a:spLocks noChangeShapeType="1"/>
          </p:cNvSpPr>
          <p:nvPr/>
        </p:nvSpPr>
        <p:spPr bwMode="auto">
          <a:xfrm>
            <a:off x="827658" y="3933056"/>
            <a:ext cx="5724525" cy="1587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9" name="Line 16"/>
          <p:cNvSpPr>
            <a:spLocks noChangeShapeType="1"/>
          </p:cNvSpPr>
          <p:nvPr/>
        </p:nvSpPr>
        <p:spPr bwMode="auto">
          <a:xfrm>
            <a:off x="827658" y="5287193"/>
            <a:ext cx="7632700" cy="1588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0" name="Line 17"/>
          <p:cNvSpPr>
            <a:spLocks noChangeShapeType="1"/>
          </p:cNvSpPr>
          <p:nvPr/>
        </p:nvSpPr>
        <p:spPr bwMode="auto">
          <a:xfrm>
            <a:off x="827658" y="1223193"/>
            <a:ext cx="0" cy="40640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1" name="Line 18"/>
          <p:cNvSpPr>
            <a:spLocks noChangeShapeType="1"/>
          </p:cNvSpPr>
          <p:nvPr/>
        </p:nvSpPr>
        <p:spPr bwMode="auto">
          <a:xfrm>
            <a:off x="2735833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2" name="Line 19"/>
          <p:cNvSpPr>
            <a:spLocks noChangeShapeType="1"/>
          </p:cNvSpPr>
          <p:nvPr/>
        </p:nvSpPr>
        <p:spPr bwMode="auto">
          <a:xfrm>
            <a:off x="4644008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3" name="Line 20"/>
          <p:cNvSpPr>
            <a:spLocks noChangeShapeType="1"/>
          </p:cNvSpPr>
          <p:nvPr/>
        </p:nvSpPr>
        <p:spPr bwMode="auto">
          <a:xfrm>
            <a:off x="6552183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4" name="Line 21"/>
          <p:cNvSpPr>
            <a:spLocks noChangeShapeType="1"/>
          </p:cNvSpPr>
          <p:nvPr/>
        </p:nvSpPr>
        <p:spPr bwMode="auto">
          <a:xfrm>
            <a:off x="8460358" y="1223193"/>
            <a:ext cx="0" cy="40640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27830" name="Line 22"/>
          <p:cNvSpPr>
            <a:spLocks noChangeShapeType="1"/>
          </p:cNvSpPr>
          <p:nvPr/>
        </p:nvSpPr>
        <p:spPr bwMode="auto">
          <a:xfrm>
            <a:off x="4343970" y="2797993"/>
            <a:ext cx="2401888" cy="381000"/>
          </a:xfrm>
          <a:prstGeom prst="line">
            <a:avLst/>
          </a:prstGeom>
          <a:noFill/>
          <a:ln w="19050">
            <a:solidFill>
              <a:srgbClr val="99FF33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58170" y="3102793"/>
            <a:ext cx="3430588" cy="1600200"/>
            <a:chOff x="2304" y="2074"/>
            <a:chExt cx="2161" cy="1008"/>
          </a:xfrm>
        </p:grpSpPr>
        <p:sp>
          <p:nvSpPr>
            <p:cNvPr id="110622" name="Line 23"/>
            <p:cNvSpPr>
              <a:spLocks noChangeShapeType="1"/>
            </p:cNvSpPr>
            <p:nvPr/>
          </p:nvSpPr>
          <p:spPr bwMode="auto">
            <a:xfrm flipV="1">
              <a:off x="3978" y="2698"/>
              <a:ext cx="487" cy="384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3" name="Line 24"/>
            <p:cNvSpPr>
              <a:spLocks noChangeShapeType="1"/>
            </p:cNvSpPr>
            <p:nvPr/>
          </p:nvSpPr>
          <p:spPr bwMode="auto">
            <a:xfrm>
              <a:off x="2304" y="2314"/>
              <a:ext cx="702" cy="67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4" name="Line 25"/>
            <p:cNvSpPr>
              <a:spLocks noChangeShapeType="1"/>
            </p:cNvSpPr>
            <p:nvPr/>
          </p:nvSpPr>
          <p:spPr bwMode="auto">
            <a:xfrm flipH="1" flipV="1">
              <a:off x="2574" y="2074"/>
              <a:ext cx="1621" cy="19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5" name="Line 26"/>
            <p:cNvSpPr>
              <a:spLocks noChangeShapeType="1"/>
            </p:cNvSpPr>
            <p:nvPr/>
          </p:nvSpPr>
          <p:spPr bwMode="auto">
            <a:xfrm flipH="1">
              <a:off x="3222" y="2314"/>
              <a:ext cx="864" cy="43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0617" name="Line 27"/>
          <p:cNvSpPr>
            <a:spLocks noChangeShapeType="1"/>
          </p:cNvSpPr>
          <p:nvPr/>
        </p:nvSpPr>
        <p:spPr bwMode="auto">
          <a:xfrm>
            <a:off x="827658" y="1350193"/>
            <a:ext cx="1885950" cy="1219200"/>
          </a:xfrm>
          <a:prstGeom prst="line">
            <a:avLst/>
          </a:prstGeom>
          <a:noFill/>
          <a:ln w="1905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8" name="Text Box 28"/>
          <p:cNvSpPr txBox="1">
            <a:spLocks noChangeArrowheads="1"/>
          </p:cNvSpPr>
          <p:nvPr/>
        </p:nvSpPr>
        <p:spPr bwMode="auto">
          <a:xfrm>
            <a:off x="913383" y="2188393"/>
            <a:ext cx="908050" cy="336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>
                <a:solidFill>
                  <a:srgbClr val="FFFF00"/>
                </a:solidFill>
                <a:latin typeface="Times New Roman" pitchFamily="18" charset="0"/>
              </a:rPr>
              <a:t>Function</a:t>
            </a:r>
          </a:p>
        </p:txBody>
      </p:sp>
      <p:sp>
        <p:nvSpPr>
          <p:cNvPr id="110619" name="Text Box 29"/>
          <p:cNvSpPr txBox="1">
            <a:spLocks noChangeArrowheads="1"/>
          </p:cNvSpPr>
          <p:nvPr/>
        </p:nvSpPr>
        <p:spPr bwMode="auto">
          <a:xfrm>
            <a:off x="1513458" y="1273993"/>
            <a:ext cx="1200150" cy="5175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User</a:t>
            </a:r>
          </a:p>
          <a:p>
            <a:pPr algn="l"/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   (objective)</a:t>
            </a:r>
          </a:p>
        </p:txBody>
      </p:sp>
      <p:sp>
        <p:nvSpPr>
          <p:cNvPr id="110620" name="Text Box 30"/>
          <p:cNvSpPr txBox="1">
            <a:spLocks noChangeArrowheads="1"/>
          </p:cNvSpPr>
          <p:nvPr/>
        </p:nvSpPr>
        <p:spPr bwMode="auto">
          <a:xfrm>
            <a:off x="1979712" y="332656"/>
            <a:ext cx="475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40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策略資訊系統的崛起</a:t>
            </a:r>
          </a:p>
        </p:txBody>
      </p:sp>
      <p:pic>
        <p:nvPicPr>
          <p:cNvPr id="110621" name="Picture 33" descr="j0336590"/>
          <p:cNvPicPr>
            <a:picLocks noGrp="1" noChangeAspect="1" noChangeArrowheads="1" noCrop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51725" y="549275"/>
            <a:ext cx="990600" cy="781050"/>
          </a:xfrm>
          <a:noFill/>
        </p:spPr>
      </p:pic>
      <p:sp>
        <p:nvSpPr>
          <p:cNvPr id="35" name="文字方塊 34"/>
          <p:cNvSpPr txBox="1"/>
          <p:nvPr/>
        </p:nvSpPr>
        <p:spPr>
          <a:xfrm>
            <a:off x="899592" y="5445224"/>
            <a:ext cx="7668343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SIS</a:t>
            </a:r>
            <a:r>
              <a:rPr lang="zh-TW" altLang="en-US" dirty="0" smtClean="0"/>
              <a:t>指「任何一個企業的資訊系統，其能夠提升企業的核心能力，改變企業的經營模式、策略目標或企業與外部環境的關係，而能達到提升產品／服務價值及企業競爭優勢的系統皆謂之」。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78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CEBC3-929D-4851-8304-8F6C02BB48C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116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196975"/>
            <a:ext cx="5688013" cy="4949825"/>
          </a:xfrm>
          <a:noFill/>
        </p:spPr>
      </p:pic>
      <p:sp>
        <p:nvSpPr>
          <p:cNvPr id="202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229600" cy="10795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資訊系統的組成要素</a:t>
            </a:r>
            <a:endParaRPr lang="zh-TW" altLang="en-US" smtClean="0">
              <a:latin typeface="新細明體" pitchFamily="18" charset="-120"/>
            </a:endParaRPr>
          </a:p>
        </p:txBody>
      </p:sp>
      <p:sp>
        <p:nvSpPr>
          <p:cNvPr id="111621" name="Text Box 4"/>
          <p:cNvSpPr txBox="1">
            <a:spLocks noChangeArrowheads="1"/>
          </p:cNvSpPr>
          <p:nvPr/>
        </p:nvSpPr>
        <p:spPr bwMode="auto">
          <a:xfrm>
            <a:off x="3203575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BE2E4-2026-4772-B0AF-62161CD840F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1126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404813"/>
            <a:ext cx="7632700" cy="5835650"/>
          </a:xfrm>
          <a:noFill/>
        </p:spPr>
      </p:pic>
      <p:sp>
        <p:nvSpPr>
          <p:cNvPr id="112644" name="Text Box 3"/>
          <p:cNvSpPr txBox="1">
            <a:spLocks noChangeArrowheads="1"/>
          </p:cNvSpPr>
          <p:nvPr/>
        </p:nvSpPr>
        <p:spPr bwMode="auto">
          <a:xfrm>
            <a:off x="3276600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5113A-4EFA-47F9-B536-1B2A4DA4D1C5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13667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7487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4000" b="1">
                <a:solidFill>
                  <a:srgbClr val="CCECFF"/>
                </a:solidFill>
                <a:ea typeface="標楷體" pitchFamily="65" charset="-120"/>
              </a:rPr>
              <a:t>系統的類型</a:t>
            </a:r>
          </a:p>
        </p:txBody>
      </p:sp>
      <p:pic>
        <p:nvPicPr>
          <p:cNvPr id="11366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893763"/>
            <a:ext cx="7718425" cy="5494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8DF48-07F8-429F-AFA9-FC10D253C4D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14691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2804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4000" b="1">
                <a:solidFill>
                  <a:srgbClr val="CCECFF"/>
                </a:solidFill>
                <a:ea typeface="標楷體" pitchFamily="65" charset="-120"/>
              </a:rPr>
              <a:t>系統間的關連</a:t>
            </a:r>
          </a:p>
        </p:txBody>
      </p:sp>
      <p:pic>
        <p:nvPicPr>
          <p:cNvPr id="1146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885825"/>
            <a:ext cx="7678737" cy="5395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BC2FB-AC6D-407C-8AD0-BBFA5962FD1F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157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115888"/>
            <a:ext cx="6481763" cy="6037262"/>
          </a:xfrm>
          <a:noFill/>
        </p:spPr>
      </p:pic>
      <p:sp>
        <p:nvSpPr>
          <p:cNvPr id="115716" name="Text Box 3"/>
          <p:cNvSpPr txBox="1">
            <a:spLocks noChangeArrowheads="1"/>
          </p:cNvSpPr>
          <p:nvPr/>
        </p:nvSpPr>
        <p:spPr bwMode="auto">
          <a:xfrm>
            <a:off x="671513" y="477838"/>
            <a:ext cx="7937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4000">
                <a:ea typeface="標楷體" pitchFamily="65" charset="-120"/>
              </a:rPr>
              <a:t>資訊系統趨勢</a:t>
            </a:r>
          </a:p>
        </p:txBody>
      </p:sp>
      <p:sp>
        <p:nvSpPr>
          <p:cNvPr id="115717" name="Text Box 4"/>
          <p:cNvSpPr txBox="1">
            <a:spLocks noChangeArrowheads="1"/>
          </p:cNvSpPr>
          <p:nvPr/>
        </p:nvSpPr>
        <p:spPr bwMode="auto">
          <a:xfrm>
            <a:off x="3851275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98F6D-DACC-4E62-BD8B-EACB8B45DE61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00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資訊系統的演進</a:t>
            </a:r>
          </a:p>
        </p:txBody>
      </p:sp>
      <p:pic>
        <p:nvPicPr>
          <p:cNvPr id="11674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320800"/>
            <a:ext cx="8642350" cy="4906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11E23-BE7D-4889-A898-10BDC88D1406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1219200" y="0"/>
            <a:ext cx="7791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/>
            <a:r>
              <a:rPr lang="zh-TW" altLang="zh-TW" sz="38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資訊技術應用趨勢與發展重點</a:t>
            </a:r>
            <a:endParaRPr lang="zh-TW" altLang="zh-TW" sz="32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64" name="Text Box 5"/>
          <p:cNvSpPr txBox="1">
            <a:spLocks noChangeArrowheads="1"/>
          </p:cNvSpPr>
          <p:nvPr/>
        </p:nvSpPr>
        <p:spPr bwMode="auto">
          <a:xfrm>
            <a:off x="1144588" y="598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</a:t>
            </a:r>
          </a:p>
        </p:txBody>
      </p:sp>
      <p:sp>
        <p:nvSpPr>
          <p:cNvPr id="117765" name="Text Box 6"/>
          <p:cNvSpPr txBox="1">
            <a:spLocks noChangeArrowheads="1"/>
          </p:cNvSpPr>
          <p:nvPr/>
        </p:nvSpPr>
        <p:spPr bwMode="auto">
          <a:xfrm>
            <a:off x="2998788" y="594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II</a:t>
            </a:r>
          </a:p>
        </p:txBody>
      </p:sp>
      <p:sp>
        <p:nvSpPr>
          <p:cNvPr id="117766" name="Text Box 7"/>
          <p:cNvSpPr txBox="1">
            <a:spLocks noChangeArrowheads="1"/>
          </p:cNvSpPr>
          <p:nvPr/>
        </p:nvSpPr>
        <p:spPr bwMode="auto">
          <a:xfrm>
            <a:off x="5024438" y="594518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III</a:t>
            </a:r>
          </a:p>
        </p:txBody>
      </p:sp>
      <p:sp>
        <p:nvSpPr>
          <p:cNvPr id="117767" name="Text Box 8"/>
          <p:cNvSpPr txBox="1">
            <a:spLocks noChangeArrowheads="1"/>
          </p:cNvSpPr>
          <p:nvPr/>
        </p:nvSpPr>
        <p:spPr bwMode="auto">
          <a:xfrm>
            <a:off x="7034213" y="594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IV</a:t>
            </a:r>
          </a:p>
        </p:txBody>
      </p:sp>
      <p:sp>
        <p:nvSpPr>
          <p:cNvPr id="117768" name="Text Box 9"/>
          <p:cNvSpPr txBox="1">
            <a:spLocks noChangeArrowheads="1"/>
          </p:cNvSpPr>
          <p:nvPr/>
        </p:nvSpPr>
        <p:spPr bwMode="auto">
          <a:xfrm>
            <a:off x="8218488" y="598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V</a:t>
            </a:r>
          </a:p>
        </p:txBody>
      </p:sp>
      <p:sp>
        <p:nvSpPr>
          <p:cNvPr id="1658890" name="Oval 10"/>
          <p:cNvSpPr>
            <a:spLocks noChangeArrowheads="1"/>
          </p:cNvSpPr>
          <p:nvPr/>
        </p:nvSpPr>
        <p:spPr bwMode="auto">
          <a:xfrm>
            <a:off x="5097463" y="860425"/>
            <a:ext cx="4035425" cy="439738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0" name="Text Box 11"/>
          <p:cNvSpPr txBox="1">
            <a:spLocks noChangeArrowheads="1"/>
          </p:cNvSpPr>
          <p:nvPr/>
        </p:nvSpPr>
        <p:spPr bwMode="gray">
          <a:xfrm>
            <a:off x="6592888" y="83661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e-Business</a:t>
            </a:r>
          </a:p>
        </p:txBody>
      </p:sp>
      <p:sp>
        <p:nvSpPr>
          <p:cNvPr id="117771" name="Text Box 12"/>
          <p:cNvSpPr txBox="1">
            <a:spLocks noChangeArrowheads="1"/>
          </p:cNvSpPr>
          <p:nvPr/>
        </p:nvSpPr>
        <p:spPr bwMode="auto">
          <a:xfrm>
            <a:off x="8440738" y="6043613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時間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2" name="Text Box 13"/>
          <p:cNvSpPr txBox="1">
            <a:spLocks noChangeArrowheads="1"/>
          </p:cNvSpPr>
          <p:nvPr/>
        </p:nvSpPr>
        <p:spPr bwMode="auto">
          <a:xfrm>
            <a:off x="179388" y="1487488"/>
            <a:ext cx="458787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l"/>
            <a:r>
              <a:rPr lang="zh-TW" altLang="en-US" b="1">
                <a:latin typeface="標楷體" pitchFamily="65" charset="-120"/>
                <a:ea typeface="標楷體" pitchFamily="65" charset="-120"/>
              </a:rPr>
              <a:t>整合程度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3" name="Line 14"/>
          <p:cNvSpPr>
            <a:spLocks noChangeShapeType="1"/>
          </p:cNvSpPr>
          <p:nvPr/>
        </p:nvSpPr>
        <p:spPr bwMode="auto">
          <a:xfrm flipH="1">
            <a:off x="5519738" y="936625"/>
            <a:ext cx="41275" cy="497363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4" name="Line 16"/>
          <p:cNvSpPr>
            <a:spLocks noChangeShapeType="1"/>
          </p:cNvSpPr>
          <p:nvPr/>
        </p:nvSpPr>
        <p:spPr bwMode="auto">
          <a:xfrm>
            <a:off x="141288" y="1563688"/>
            <a:ext cx="0" cy="4365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5" name="Line 17"/>
          <p:cNvSpPr>
            <a:spLocks noChangeShapeType="1"/>
          </p:cNvSpPr>
          <p:nvPr/>
        </p:nvSpPr>
        <p:spPr bwMode="auto">
          <a:xfrm>
            <a:off x="0" y="5927725"/>
            <a:ext cx="9259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30200" y="5367338"/>
            <a:ext cx="1981200" cy="555625"/>
            <a:chOff x="208" y="3381"/>
            <a:chExt cx="1248" cy="350"/>
          </a:xfrm>
        </p:grpSpPr>
        <p:sp>
          <p:nvSpPr>
            <p:cNvPr id="117837" name="Oval 18" descr="寬右斜對角線"/>
            <p:cNvSpPr>
              <a:spLocks noChangeArrowheads="1"/>
            </p:cNvSpPr>
            <p:nvPr/>
          </p:nvSpPr>
          <p:spPr bwMode="auto">
            <a:xfrm>
              <a:off x="208" y="3381"/>
              <a:ext cx="1248" cy="350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8" name="Text Box 19"/>
            <p:cNvSpPr txBox="1">
              <a:spLocks noChangeArrowheads="1"/>
            </p:cNvSpPr>
            <p:nvPr/>
          </p:nvSpPr>
          <p:spPr bwMode="auto">
            <a:xfrm>
              <a:off x="442" y="3439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孤島式系統</a:t>
              </a:r>
            </a:p>
          </p:txBody>
        </p:sp>
      </p:grp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559050" y="4811713"/>
            <a:ext cx="1981200" cy="765175"/>
            <a:chOff x="1612" y="3031"/>
            <a:chExt cx="1248" cy="482"/>
          </a:xfrm>
        </p:grpSpPr>
        <p:sp>
          <p:nvSpPr>
            <p:cNvPr id="117835" name="Oval 20" descr="寬右斜對角線"/>
            <p:cNvSpPr>
              <a:spLocks noChangeArrowheads="1"/>
            </p:cNvSpPr>
            <p:nvPr/>
          </p:nvSpPr>
          <p:spPr bwMode="auto">
            <a:xfrm>
              <a:off x="1612" y="3031"/>
              <a:ext cx="1248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6" name="Text Box 21"/>
            <p:cNvSpPr txBox="1">
              <a:spLocks noChangeArrowheads="1"/>
            </p:cNvSpPr>
            <p:nvPr/>
          </p:nvSpPr>
          <p:spPr bwMode="auto">
            <a:xfrm>
              <a:off x="1918" y="3088"/>
              <a:ext cx="6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局部功能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整合系統</a:t>
              </a:r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4446588" y="3981450"/>
            <a:ext cx="2112962" cy="765175"/>
            <a:chOff x="2801" y="2508"/>
            <a:chExt cx="1331" cy="482"/>
          </a:xfrm>
        </p:grpSpPr>
        <p:sp>
          <p:nvSpPr>
            <p:cNvPr id="117833" name="Oval 22" descr="寬右斜對角線"/>
            <p:cNvSpPr>
              <a:spLocks noChangeArrowheads="1"/>
            </p:cNvSpPr>
            <p:nvPr/>
          </p:nvSpPr>
          <p:spPr bwMode="auto">
            <a:xfrm>
              <a:off x="2801" y="2508"/>
              <a:ext cx="1331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4" name="Text Box 23"/>
            <p:cNvSpPr txBox="1">
              <a:spLocks noChangeArrowheads="1"/>
            </p:cNvSpPr>
            <p:nvPr/>
          </p:nvSpPr>
          <p:spPr bwMode="auto">
            <a:xfrm>
              <a:off x="2879" y="2567"/>
              <a:ext cx="10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個別廠區</a:t>
              </a:r>
              <a:r>
                <a:rPr lang="en-US" altLang="zh-TW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地點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整體整合</a:t>
              </a: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6521450" y="3143250"/>
            <a:ext cx="2112963" cy="765175"/>
            <a:chOff x="4108" y="1980"/>
            <a:chExt cx="1331" cy="482"/>
          </a:xfrm>
        </p:grpSpPr>
        <p:sp>
          <p:nvSpPr>
            <p:cNvPr id="117831" name="Oval 24" descr="寬右斜對角線"/>
            <p:cNvSpPr>
              <a:spLocks noChangeArrowheads="1"/>
            </p:cNvSpPr>
            <p:nvPr/>
          </p:nvSpPr>
          <p:spPr bwMode="auto">
            <a:xfrm>
              <a:off x="4108" y="1980"/>
              <a:ext cx="1331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2" name="Text Box 25"/>
            <p:cNvSpPr txBox="1">
              <a:spLocks noChangeArrowheads="1"/>
            </p:cNvSpPr>
            <p:nvPr/>
          </p:nvSpPr>
          <p:spPr bwMode="auto">
            <a:xfrm>
              <a:off x="4445" y="2039"/>
              <a:ext cx="6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全球關係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企業整合</a:t>
              </a: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7016750" y="2171700"/>
            <a:ext cx="2116138" cy="765175"/>
            <a:chOff x="4420" y="1368"/>
            <a:chExt cx="1333" cy="482"/>
          </a:xfrm>
        </p:grpSpPr>
        <p:sp>
          <p:nvSpPr>
            <p:cNvPr id="117829" name="Oval 26" descr="寬右斜對角線"/>
            <p:cNvSpPr>
              <a:spLocks noChangeArrowheads="1"/>
            </p:cNvSpPr>
            <p:nvPr/>
          </p:nvSpPr>
          <p:spPr bwMode="auto">
            <a:xfrm>
              <a:off x="4420" y="1368"/>
              <a:ext cx="1333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0" name="Text Box 27"/>
            <p:cNvSpPr txBox="1">
              <a:spLocks noChangeArrowheads="1"/>
            </p:cNvSpPr>
            <p:nvPr/>
          </p:nvSpPr>
          <p:spPr bwMode="auto">
            <a:xfrm>
              <a:off x="4647" y="1417"/>
              <a:ext cx="9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上中下游企業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跨產業間整合</a:t>
              </a:r>
            </a:p>
          </p:txBody>
        </p:sp>
      </p:grpSp>
      <p:sp>
        <p:nvSpPr>
          <p:cNvPr id="117781" name="Oval 28"/>
          <p:cNvSpPr>
            <a:spLocks noChangeArrowheads="1"/>
          </p:cNvSpPr>
          <p:nvPr/>
        </p:nvSpPr>
        <p:spPr bwMode="auto">
          <a:xfrm>
            <a:off x="990600" y="4116388"/>
            <a:ext cx="82550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2" name="Text Box 29"/>
          <p:cNvSpPr txBox="1">
            <a:spLocks noChangeArrowheads="1"/>
          </p:cNvSpPr>
          <p:nvPr/>
        </p:nvSpPr>
        <p:spPr bwMode="auto">
          <a:xfrm>
            <a:off x="990600" y="41529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BOM</a:t>
            </a:r>
          </a:p>
        </p:txBody>
      </p:sp>
      <p:sp>
        <p:nvSpPr>
          <p:cNvPr id="117783" name="Oval 30"/>
          <p:cNvSpPr>
            <a:spLocks noChangeArrowheads="1"/>
          </p:cNvSpPr>
          <p:nvPr/>
        </p:nvSpPr>
        <p:spPr bwMode="auto">
          <a:xfrm>
            <a:off x="217488" y="4687888"/>
            <a:ext cx="749300" cy="415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4" name="Text Box 31"/>
          <p:cNvSpPr txBox="1">
            <a:spLocks noChangeArrowheads="1"/>
          </p:cNvSpPr>
          <p:nvPr/>
        </p:nvSpPr>
        <p:spPr bwMode="auto">
          <a:xfrm>
            <a:off x="217488" y="4687888"/>
            <a:ext cx="7080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ACC</a:t>
            </a:r>
          </a:p>
        </p:txBody>
      </p:sp>
      <p:sp>
        <p:nvSpPr>
          <p:cNvPr id="117785" name="Oval 32"/>
          <p:cNvSpPr>
            <a:spLocks noChangeArrowheads="1"/>
          </p:cNvSpPr>
          <p:nvPr/>
        </p:nvSpPr>
        <p:spPr bwMode="auto">
          <a:xfrm>
            <a:off x="990600" y="4673600"/>
            <a:ext cx="709613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6" name="Text Box 33"/>
          <p:cNvSpPr txBox="1">
            <a:spLocks noChangeArrowheads="1"/>
          </p:cNvSpPr>
          <p:nvPr/>
        </p:nvSpPr>
        <p:spPr bwMode="auto">
          <a:xfrm>
            <a:off x="990600" y="47085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INV</a:t>
            </a:r>
          </a:p>
        </p:txBody>
      </p:sp>
      <p:sp>
        <p:nvSpPr>
          <p:cNvPr id="117787" name="Oval 34"/>
          <p:cNvSpPr>
            <a:spLocks noChangeArrowheads="1"/>
          </p:cNvSpPr>
          <p:nvPr/>
        </p:nvSpPr>
        <p:spPr bwMode="auto">
          <a:xfrm>
            <a:off x="1816100" y="4673600"/>
            <a:ext cx="768350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8" name="Text Box 35"/>
          <p:cNvSpPr txBox="1">
            <a:spLocks noChangeArrowheads="1"/>
          </p:cNvSpPr>
          <p:nvPr/>
        </p:nvSpPr>
        <p:spPr bwMode="auto">
          <a:xfrm>
            <a:off x="1816100" y="47085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EOS</a:t>
            </a:r>
          </a:p>
        </p:txBody>
      </p:sp>
      <p:sp>
        <p:nvSpPr>
          <p:cNvPr id="117789" name="Oval 36"/>
          <p:cNvSpPr>
            <a:spLocks noChangeArrowheads="1"/>
          </p:cNvSpPr>
          <p:nvPr/>
        </p:nvSpPr>
        <p:spPr bwMode="auto">
          <a:xfrm>
            <a:off x="2308225" y="3838575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0" name="Text Box 37"/>
          <p:cNvSpPr txBox="1">
            <a:spLocks noChangeArrowheads="1"/>
          </p:cNvSpPr>
          <p:nvPr/>
        </p:nvSpPr>
        <p:spPr bwMode="auto">
          <a:xfrm>
            <a:off x="2308225" y="38750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POS</a:t>
            </a:r>
          </a:p>
        </p:txBody>
      </p:sp>
      <p:sp>
        <p:nvSpPr>
          <p:cNvPr id="117791" name="Oval 38"/>
          <p:cNvSpPr>
            <a:spLocks noChangeArrowheads="1"/>
          </p:cNvSpPr>
          <p:nvPr/>
        </p:nvSpPr>
        <p:spPr bwMode="auto">
          <a:xfrm>
            <a:off x="2571750" y="4324350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2" name="Text Box 39"/>
          <p:cNvSpPr txBox="1">
            <a:spLocks noChangeArrowheads="1"/>
          </p:cNvSpPr>
          <p:nvPr/>
        </p:nvSpPr>
        <p:spPr bwMode="auto">
          <a:xfrm>
            <a:off x="2628900" y="436086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FIN</a:t>
            </a:r>
          </a:p>
        </p:txBody>
      </p:sp>
      <p:sp>
        <p:nvSpPr>
          <p:cNvPr id="117793" name="Oval 40"/>
          <p:cNvSpPr>
            <a:spLocks noChangeArrowheads="1"/>
          </p:cNvSpPr>
          <p:nvPr/>
        </p:nvSpPr>
        <p:spPr bwMode="auto">
          <a:xfrm>
            <a:off x="3397250" y="4324350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4" name="Text Box 41"/>
          <p:cNvSpPr txBox="1">
            <a:spLocks noChangeArrowheads="1"/>
          </p:cNvSpPr>
          <p:nvPr/>
        </p:nvSpPr>
        <p:spPr bwMode="auto">
          <a:xfrm>
            <a:off x="3454400" y="436086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IMS</a:t>
            </a:r>
          </a:p>
        </p:txBody>
      </p:sp>
      <p:sp>
        <p:nvSpPr>
          <p:cNvPr id="117795" name="Oval 42"/>
          <p:cNvSpPr>
            <a:spLocks noChangeArrowheads="1"/>
          </p:cNvSpPr>
          <p:nvPr/>
        </p:nvSpPr>
        <p:spPr bwMode="auto">
          <a:xfrm>
            <a:off x="3125788" y="3703638"/>
            <a:ext cx="1512887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6" name="Text Box 43"/>
          <p:cNvSpPr txBox="1">
            <a:spLocks noChangeArrowheads="1"/>
          </p:cNvSpPr>
          <p:nvPr/>
        </p:nvSpPr>
        <p:spPr bwMode="auto">
          <a:xfrm>
            <a:off x="3136900" y="3735388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CAD/CAM</a:t>
            </a:r>
          </a:p>
        </p:txBody>
      </p:sp>
      <p:sp>
        <p:nvSpPr>
          <p:cNvPr id="117797" name="Oval 44"/>
          <p:cNvSpPr>
            <a:spLocks noChangeArrowheads="1"/>
          </p:cNvSpPr>
          <p:nvPr/>
        </p:nvSpPr>
        <p:spPr bwMode="auto">
          <a:xfrm>
            <a:off x="4635500" y="3421063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8" name="Text Box 45"/>
          <p:cNvSpPr txBox="1">
            <a:spLocks noChangeArrowheads="1"/>
          </p:cNvSpPr>
          <p:nvPr/>
        </p:nvSpPr>
        <p:spPr bwMode="auto">
          <a:xfrm>
            <a:off x="4635500" y="345757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MRP</a:t>
            </a:r>
          </a:p>
        </p:txBody>
      </p:sp>
      <p:sp>
        <p:nvSpPr>
          <p:cNvPr id="117799" name="Oval 46"/>
          <p:cNvSpPr>
            <a:spLocks noChangeArrowheads="1"/>
          </p:cNvSpPr>
          <p:nvPr/>
        </p:nvSpPr>
        <p:spPr bwMode="auto">
          <a:xfrm>
            <a:off x="5365750" y="3282950"/>
            <a:ext cx="1000125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0" name="Text Box 47"/>
          <p:cNvSpPr txBox="1">
            <a:spLocks noChangeArrowheads="1"/>
          </p:cNvSpPr>
          <p:nvPr/>
        </p:nvSpPr>
        <p:spPr bwMode="auto">
          <a:xfrm>
            <a:off x="5311775" y="33734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MRPII</a:t>
            </a:r>
          </a:p>
        </p:txBody>
      </p:sp>
      <p:sp>
        <p:nvSpPr>
          <p:cNvPr id="117801" name="Oval 48"/>
          <p:cNvSpPr>
            <a:spLocks noChangeArrowheads="1"/>
          </p:cNvSpPr>
          <p:nvPr/>
        </p:nvSpPr>
        <p:spPr bwMode="auto">
          <a:xfrm>
            <a:off x="4800600" y="2865438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2" name="Text Box 49"/>
          <p:cNvSpPr txBox="1">
            <a:spLocks noChangeArrowheads="1"/>
          </p:cNvSpPr>
          <p:nvPr/>
        </p:nvSpPr>
        <p:spPr bwMode="auto">
          <a:xfrm>
            <a:off x="4800600" y="290195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CIM</a:t>
            </a:r>
          </a:p>
        </p:txBody>
      </p:sp>
      <p:sp>
        <p:nvSpPr>
          <p:cNvPr id="117803" name="Oval 50"/>
          <p:cNvSpPr>
            <a:spLocks noChangeArrowheads="1"/>
          </p:cNvSpPr>
          <p:nvPr/>
        </p:nvSpPr>
        <p:spPr bwMode="auto">
          <a:xfrm>
            <a:off x="5616575" y="2454275"/>
            <a:ext cx="728663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4" name="Text Box 51"/>
          <p:cNvSpPr txBox="1">
            <a:spLocks noChangeArrowheads="1"/>
          </p:cNvSpPr>
          <p:nvPr/>
        </p:nvSpPr>
        <p:spPr bwMode="auto">
          <a:xfrm>
            <a:off x="5602288" y="25241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ERP</a:t>
            </a:r>
          </a:p>
        </p:txBody>
      </p:sp>
      <p:sp>
        <p:nvSpPr>
          <p:cNvPr id="117805" name="Oval 52"/>
          <p:cNvSpPr>
            <a:spLocks noChangeArrowheads="1"/>
          </p:cNvSpPr>
          <p:nvPr/>
        </p:nvSpPr>
        <p:spPr bwMode="auto">
          <a:xfrm>
            <a:off x="5626100" y="2865438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6" name="Text Box 53"/>
          <p:cNvSpPr txBox="1">
            <a:spLocks noChangeArrowheads="1"/>
          </p:cNvSpPr>
          <p:nvPr/>
        </p:nvSpPr>
        <p:spPr bwMode="auto">
          <a:xfrm>
            <a:off x="5767388" y="28829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EIS</a:t>
            </a:r>
          </a:p>
        </p:txBody>
      </p:sp>
      <p:sp>
        <p:nvSpPr>
          <p:cNvPr id="117807" name="Oval 54"/>
          <p:cNvSpPr>
            <a:spLocks noChangeArrowheads="1"/>
          </p:cNvSpPr>
          <p:nvPr/>
        </p:nvSpPr>
        <p:spPr bwMode="auto">
          <a:xfrm>
            <a:off x="6262688" y="2657475"/>
            <a:ext cx="728662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8" name="Text Box 55"/>
          <p:cNvSpPr txBox="1">
            <a:spLocks noChangeArrowheads="1"/>
          </p:cNvSpPr>
          <p:nvPr/>
        </p:nvSpPr>
        <p:spPr bwMode="auto">
          <a:xfrm>
            <a:off x="6286500" y="26939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EDI</a:t>
            </a:r>
          </a:p>
        </p:txBody>
      </p:sp>
      <p:sp>
        <p:nvSpPr>
          <p:cNvPr id="117809" name="Oval 56"/>
          <p:cNvSpPr>
            <a:spLocks noChangeArrowheads="1"/>
          </p:cNvSpPr>
          <p:nvPr/>
        </p:nvSpPr>
        <p:spPr bwMode="auto">
          <a:xfrm>
            <a:off x="6191250" y="2239963"/>
            <a:ext cx="728663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0" name="Text Box 57"/>
          <p:cNvSpPr txBox="1">
            <a:spLocks noChangeArrowheads="1"/>
          </p:cNvSpPr>
          <p:nvPr/>
        </p:nvSpPr>
        <p:spPr bwMode="auto">
          <a:xfrm>
            <a:off x="6299200" y="22637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EC</a:t>
            </a:r>
          </a:p>
        </p:txBody>
      </p:sp>
      <p:sp>
        <p:nvSpPr>
          <p:cNvPr id="117811" name="Oval 58"/>
          <p:cNvSpPr>
            <a:spLocks noChangeArrowheads="1"/>
          </p:cNvSpPr>
          <p:nvPr/>
        </p:nvSpPr>
        <p:spPr bwMode="auto">
          <a:xfrm>
            <a:off x="5175250" y="1797050"/>
            <a:ext cx="1500188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2" name="Text Box 59"/>
          <p:cNvSpPr txBox="1">
            <a:spLocks noChangeArrowheads="1"/>
          </p:cNvSpPr>
          <p:nvPr/>
        </p:nvSpPr>
        <p:spPr bwMode="auto">
          <a:xfrm>
            <a:off x="5286375" y="1812925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zh-TW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CALS</a:t>
            </a:r>
          </a:p>
        </p:txBody>
      </p:sp>
      <p:sp>
        <p:nvSpPr>
          <p:cNvPr id="117813" name="Oval 60"/>
          <p:cNvSpPr>
            <a:spLocks noChangeArrowheads="1"/>
          </p:cNvSpPr>
          <p:nvPr/>
        </p:nvSpPr>
        <p:spPr bwMode="auto">
          <a:xfrm>
            <a:off x="6262688" y="1393825"/>
            <a:ext cx="2789237" cy="369888"/>
          </a:xfrm>
          <a:prstGeom prst="ellipse">
            <a:avLst/>
          </a:prstGeom>
          <a:gradFill rotWithShape="0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4" name="Text Box 61"/>
          <p:cNvSpPr txBox="1">
            <a:spLocks noChangeArrowheads="1"/>
          </p:cNvSpPr>
          <p:nvPr/>
        </p:nvSpPr>
        <p:spPr bwMode="auto">
          <a:xfrm>
            <a:off x="6840538" y="1393825"/>
            <a:ext cx="2732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16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SCM / CSM</a:t>
            </a: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4110038" y="5453063"/>
            <a:ext cx="1327150" cy="336550"/>
            <a:chOff x="2589" y="3435"/>
            <a:chExt cx="836" cy="212"/>
          </a:xfrm>
        </p:grpSpPr>
        <p:sp>
          <p:nvSpPr>
            <p:cNvPr id="117827" name="AutoShape 15"/>
            <p:cNvSpPr>
              <a:spLocks noChangeArrowheads="1"/>
            </p:cNvSpPr>
            <p:nvPr/>
          </p:nvSpPr>
          <p:spPr bwMode="auto">
            <a:xfrm>
              <a:off x="2632" y="3462"/>
              <a:ext cx="793" cy="169"/>
            </a:xfrm>
            <a:prstGeom prst="wedgeRectCallout">
              <a:avLst>
                <a:gd name="adj1" fmla="val 40162"/>
                <a:gd name="adj2" fmla="val 96153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7828" name="Text Box 62"/>
            <p:cNvSpPr txBox="1">
              <a:spLocks noChangeArrowheads="1"/>
            </p:cNvSpPr>
            <p:nvPr/>
          </p:nvSpPr>
          <p:spPr bwMode="auto">
            <a:xfrm>
              <a:off x="2589" y="3435"/>
              <a:ext cx="7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目前的狀況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17816" name="Oval 63"/>
          <p:cNvSpPr>
            <a:spLocks noChangeArrowheads="1"/>
          </p:cNvSpPr>
          <p:nvPr/>
        </p:nvSpPr>
        <p:spPr bwMode="auto">
          <a:xfrm>
            <a:off x="7913688" y="1797050"/>
            <a:ext cx="1073150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7" name="Text Box 64"/>
          <p:cNvSpPr txBox="1">
            <a:spLocks noChangeArrowheads="1"/>
          </p:cNvSpPr>
          <p:nvPr/>
        </p:nvSpPr>
        <p:spPr bwMode="auto">
          <a:xfrm>
            <a:off x="7913688" y="1812925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Extranet</a:t>
            </a:r>
          </a:p>
        </p:txBody>
      </p:sp>
      <p:sp>
        <p:nvSpPr>
          <p:cNvPr id="117818" name="Oval 65"/>
          <p:cNvSpPr>
            <a:spLocks noChangeArrowheads="1"/>
          </p:cNvSpPr>
          <p:nvPr/>
        </p:nvSpPr>
        <p:spPr bwMode="auto">
          <a:xfrm>
            <a:off x="6675438" y="1774825"/>
            <a:ext cx="1038225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9" name="Text Box 66"/>
          <p:cNvSpPr txBox="1">
            <a:spLocks noChangeArrowheads="1"/>
          </p:cNvSpPr>
          <p:nvPr/>
        </p:nvSpPr>
        <p:spPr bwMode="auto">
          <a:xfrm>
            <a:off x="6840538" y="181133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GLS</a:t>
            </a:r>
          </a:p>
        </p:txBody>
      </p:sp>
      <p:sp>
        <p:nvSpPr>
          <p:cNvPr id="117820" name="Line 67"/>
          <p:cNvSpPr>
            <a:spLocks noChangeShapeType="1"/>
          </p:cNvSpPr>
          <p:nvPr/>
        </p:nvSpPr>
        <p:spPr bwMode="auto">
          <a:xfrm flipH="1">
            <a:off x="7253288" y="860425"/>
            <a:ext cx="41275" cy="497363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5519738" y="4899025"/>
            <a:ext cx="1830387" cy="609600"/>
            <a:chOff x="3477" y="3086"/>
            <a:chExt cx="1153" cy="384"/>
          </a:xfrm>
        </p:grpSpPr>
        <p:sp>
          <p:nvSpPr>
            <p:cNvPr id="117825" name="AutoShape 4"/>
            <p:cNvSpPr>
              <a:spLocks noChangeArrowheads="1"/>
            </p:cNvSpPr>
            <p:nvPr/>
          </p:nvSpPr>
          <p:spPr bwMode="auto">
            <a:xfrm>
              <a:off x="3477" y="3086"/>
              <a:ext cx="1040" cy="384"/>
            </a:xfrm>
            <a:prstGeom prst="leftRightArrow">
              <a:avLst>
                <a:gd name="adj1" fmla="val 43750"/>
                <a:gd name="adj2" fmla="val 7109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117826" name="Text Box 68"/>
            <p:cNvSpPr txBox="1">
              <a:spLocks noChangeArrowheads="1"/>
            </p:cNvSpPr>
            <p:nvPr/>
          </p:nvSpPr>
          <p:spPr bwMode="auto">
            <a:xfrm>
              <a:off x="3529" y="3162"/>
              <a:ext cx="11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目前發展重點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" name="Group 78"/>
          <p:cNvGrpSpPr>
            <a:grpSpLocks/>
          </p:cNvGrpSpPr>
          <p:nvPr/>
        </p:nvGrpSpPr>
        <p:grpSpPr bwMode="auto">
          <a:xfrm>
            <a:off x="7321550" y="4899025"/>
            <a:ext cx="1830388" cy="609600"/>
            <a:chOff x="4612" y="3086"/>
            <a:chExt cx="1153" cy="384"/>
          </a:xfrm>
        </p:grpSpPr>
        <p:sp>
          <p:nvSpPr>
            <p:cNvPr id="117823" name="AutoShape 69"/>
            <p:cNvSpPr>
              <a:spLocks noChangeArrowheads="1"/>
            </p:cNvSpPr>
            <p:nvPr/>
          </p:nvSpPr>
          <p:spPr bwMode="auto">
            <a:xfrm>
              <a:off x="4612" y="3086"/>
              <a:ext cx="1040" cy="384"/>
            </a:xfrm>
            <a:prstGeom prst="leftRightArrow">
              <a:avLst>
                <a:gd name="adj1" fmla="val 43750"/>
                <a:gd name="adj2" fmla="val 7109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117824" name="Text Box 70"/>
            <p:cNvSpPr txBox="1">
              <a:spLocks noChangeArrowheads="1"/>
            </p:cNvSpPr>
            <p:nvPr/>
          </p:nvSpPr>
          <p:spPr bwMode="auto">
            <a:xfrm>
              <a:off x="4664" y="3162"/>
              <a:ext cx="11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未來發展重點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</TotalTime>
  <Words>235</Words>
  <Application>Microsoft Office PowerPoint</Application>
  <PresentationFormat>如螢幕大小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Arial Unicode MS</vt:lpstr>
      <vt:lpstr>新細明體</vt:lpstr>
      <vt:lpstr>標楷體</vt:lpstr>
      <vt:lpstr>Arial</vt:lpstr>
      <vt:lpstr>Symbol</vt:lpstr>
      <vt:lpstr>Times New Roman</vt:lpstr>
      <vt:lpstr>教學目標</vt:lpstr>
      <vt:lpstr>3. e化時代，我們應如何掌握資訊系統的策略規劃？ </vt:lpstr>
      <vt:lpstr>PowerPoint 簡報</vt:lpstr>
      <vt:lpstr>資訊系統的組成要素</vt:lpstr>
      <vt:lpstr>PowerPoint 簡報</vt:lpstr>
      <vt:lpstr>PowerPoint 簡報</vt:lpstr>
      <vt:lpstr>PowerPoint 簡報</vt:lpstr>
      <vt:lpstr>PowerPoint 簡報</vt:lpstr>
      <vt:lpstr>資訊系統的演進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e化時代，我們應如何掌握資訊系統的策略規劃？</dc:title>
  <dc:creator>Your User Name</dc:creator>
  <cp:lastModifiedBy>George Lee</cp:lastModifiedBy>
  <cp:revision>4</cp:revision>
  <dcterms:created xsi:type="dcterms:W3CDTF">2010-07-17T03:09:30Z</dcterms:created>
  <dcterms:modified xsi:type="dcterms:W3CDTF">2017-09-12T07:29:25Z</dcterms:modified>
</cp:coreProperties>
</file>